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687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3EDBE-E6A7-2F5B-311F-B6DBCE51B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UK Retail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7D88F-3DE9-23EA-80C3-98365F35D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Serena Du</a:t>
            </a:r>
          </a:p>
        </p:txBody>
      </p:sp>
    </p:spTree>
    <p:extLst>
      <p:ext uri="{BB962C8B-B14F-4D97-AF65-F5344CB8AC3E}">
        <p14:creationId xmlns:p14="http://schemas.microsoft.com/office/powerpoint/2010/main" val="276155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D639-1290-E458-1DD0-0CA5249C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0 (New Customer)</a:t>
            </a:r>
          </a:p>
        </p:txBody>
      </p:sp>
      <p:pic>
        <p:nvPicPr>
          <p:cNvPr id="5" name="Picture 4" descr="A graph with numbers and a line graph&#10;&#10;Description automatically generated">
            <a:extLst>
              <a:ext uri="{FF2B5EF4-FFF2-40B4-BE49-F238E27FC236}">
                <a16:creationId xmlns:a16="http://schemas.microsoft.com/office/drawing/2014/main" id="{0C7BDD4C-279A-6BD2-7C52-6DF5BD4A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128451"/>
            <a:ext cx="7772400" cy="5094269"/>
          </a:xfrm>
          <a:prstGeom prst="rect">
            <a:avLst/>
          </a:prstGeom>
        </p:spPr>
      </p:pic>
      <p:pic>
        <p:nvPicPr>
          <p:cNvPr id="6" name="Content Placeholder 8" descr="A diagram of a cluster&#10;&#10;Description automatically generated">
            <a:extLst>
              <a:ext uri="{FF2B5EF4-FFF2-40B4-BE49-F238E27FC236}">
                <a16:creationId xmlns:a16="http://schemas.microsoft.com/office/drawing/2014/main" id="{44C322CF-1EA3-8B22-C65E-CAB3C4DF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8265" y="3816142"/>
            <a:ext cx="3574084" cy="2334684"/>
          </a:xfrm>
        </p:spPr>
      </p:pic>
    </p:spTree>
    <p:extLst>
      <p:ext uri="{BB962C8B-B14F-4D97-AF65-F5344CB8AC3E}">
        <p14:creationId xmlns:p14="http://schemas.microsoft.com/office/powerpoint/2010/main" val="3998205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D639-1290-E458-1DD0-0CA5249C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1 (Target Customer)</a:t>
            </a:r>
          </a:p>
        </p:txBody>
      </p:sp>
      <p:pic>
        <p:nvPicPr>
          <p:cNvPr id="4" name="Picture 3" descr="A graph with numbers and dots&#10;&#10;Description automatically generated">
            <a:extLst>
              <a:ext uri="{FF2B5EF4-FFF2-40B4-BE49-F238E27FC236}">
                <a16:creationId xmlns:a16="http://schemas.microsoft.com/office/drawing/2014/main" id="{B459E64A-F95C-FF1F-7230-0A3815E5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230313"/>
            <a:ext cx="7772400" cy="5127090"/>
          </a:xfrm>
          <a:prstGeom prst="rect">
            <a:avLst/>
          </a:prstGeom>
        </p:spPr>
      </p:pic>
      <p:pic>
        <p:nvPicPr>
          <p:cNvPr id="6" name="Content Placeholder 8" descr="A diagram of a cluster&#10;&#10;Description automatically generated">
            <a:extLst>
              <a:ext uri="{FF2B5EF4-FFF2-40B4-BE49-F238E27FC236}">
                <a16:creationId xmlns:a16="http://schemas.microsoft.com/office/drawing/2014/main" id="{AB5D9FD0-2EF9-AA44-9409-906DC62FE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8265" y="3816142"/>
            <a:ext cx="3574084" cy="2334684"/>
          </a:xfrm>
        </p:spPr>
      </p:pic>
    </p:spTree>
    <p:extLst>
      <p:ext uri="{BB962C8B-B14F-4D97-AF65-F5344CB8AC3E}">
        <p14:creationId xmlns:p14="http://schemas.microsoft.com/office/powerpoint/2010/main" val="245341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D639-1290-E458-1DD0-0CA5249C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2 (Normal Customer)</a:t>
            </a:r>
          </a:p>
        </p:txBody>
      </p:sp>
      <p:pic>
        <p:nvPicPr>
          <p:cNvPr id="5" name="Picture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E591E653-8F26-A3C6-9427-DD42DD4C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128451"/>
            <a:ext cx="7772400" cy="5262562"/>
          </a:xfrm>
          <a:prstGeom prst="rect">
            <a:avLst/>
          </a:prstGeom>
        </p:spPr>
      </p:pic>
      <p:pic>
        <p:nvPicPr>
          <p:cNvPr id="3" name="Content Placeholder 8" descr="A diagram of a cluster&#10;&#10;Description automatically generated">
            <a:extLst>
              <a:ext uri="{FF2B5EF4-FFF2-40B4-BE49-F238E27FC236}">
                <a16:creationId xmlns:a16="http://schemas.microsoft.com/office/drawing/2014/main" id="{2C84D545-BEC4-D06A-6BCE-AF213F201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8265" y="3816142"/>
            <a:ext cx="3574084" cy="2334684"/>
          </a:xfrm>
        </p:spPr>
      </p:pic>
    </p:spTree>
    <p:extLst>
      <p:ext uri="{BB962C8B-B14F-4D97-AF65-F5344CB8AC3E}">
        <p14:creationId xmlns:p14="http://schemas.microsoft.com/office/powerpoint/2010/main" val="302390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D639-1290-E458-1DD0-0CA5249C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3 (Lost Customer)</a:t>
            </a:r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2BE18F6D-7CDF-FDA0-0909-50D242A3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1151891"/>
            <a:ext cx="7772400" cy="5328501"/>
          </a:xfrm>
          <a:prstGeom prst="rect">
            <a:avLst/>
          </a:prstGeom>
        </p:spPr>
      </p:pic>
      <p:pic>
        <p:nvPicPr>
          <p:cNvPr id="3" name="Content Placeholder 8" descr="A diagram of a cluster&#10;&#10;Description automatically generated">
            <a:extLst>
              <a:ext uri="{FF2B5EF4-FFF2-40B4-BE49-F238E27FC236}">
                <a16:creationId xmlns:a16="http://schemas.microsoft.com/office/drawing/2014/main" id="{2C84D545-BEC4-D06A-6BCE-AF213F201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8265" y="3816142"/>
            <a:ext cx="3574084" cy="2334684"/>
          </a:xfrm>
        </p:spPr>
      </p:pic>
    </p:spTree>
    <p:extLst>
      <p:ext uri="{BB962C8B-B14F-4D97-AF65-F5344CB8AC3E}">
        <p14:creationId xmlns:p14="http://schemas.microsoft.com/office/powerpoint/2010/main" val="6651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7EB6-6BF5-20C6-9164-0C4F3D9F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258D9-5835-66EE-3829-E3B7E12F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9893"/>
            <a:ext cx="10178322" cy="3593591"/>
          </a:xfrm>
        </p:spPr>
        <p:txBody>
          <a:bodyPr/>
          <a:lstStyle/>
          <a:p>
            <a:r>
              <a:rPr lang="en-US" dirty="0"/>
              <a:t>Considered Return through RFM</a:t>
            </a:r>
          </a:p>
          <a:p>
            <a:r>
              <a:rPr lang="en-US" dirty="0"/>
              <a:t>Would like to do more analysis on return to minimize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2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92D3-501E-9AF4-4C97-352E03C9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4079-E3E1-A7DA-465F-17C5B671C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32204"/>
            <a:ext cx="10178322" cy="3593591"/>
          </a:xfrm>
        </p:spPr>
        <p:txBody>
          <a:bodyPr/>
          <a:lstStyle/>
          <a:p>
            <a:r>
              <a:rPr lang="en-US" sz="3600" dirty="0"/>
              <a:t>UK Retail Company Data</a:t>
            </a:r>
          </a:p>
          <a:p>
            <a:r>
              <a:rPr lang="en-US" sz="3600" dirty="0"/>
              <a:t>Customer Segmentation: Target Customers</a:t>
            </a:r>
          </a:p>
          <a:p>
            <a:r>
              <a:rPr lang="en-US" sz="3600" dirty="0"/>
              <a:t>Sales Forecasting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Increase Sales!!!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4D53-A57A-55C7-0ADD-F1D37EFF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587043-02C2-E722-D487-415A4A12F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40" y="382385"/>
            <a:ext cx="7349397" cy="2860878"/>
          </a:xfrm>
          <a:prstGeom prst="rect">
            <a:avLst/>
          </a:prstGeom>
        </p:spPr>
      </p:pic>
      <p:pic>
        <p:nvPicPr>
          <p:cNvPr id="7" name="Picture 6" descr="A graph showing a number of blue lines&#10;&#10;Description automatically generated">
            <a:extLst>
              <a:ext uri="{FF2B5EF4-FFF2-40B4-BE49-F238E27FC236}">
                <a16:creationId xmlns:a16="http://schemas.microsoft.com/office/drawing/2014/main" id="{BFC4FDCB-7780-441F-91E2-D3CEE3C8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41" y="3243263"/>
            <a:ext cx="7366496" cy="306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6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4D53-A57A-55C7-0ADD-F1D37EFF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6F94677-24C4-E83F-C2D3-93B6C956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7" y="1390649"/>
            <a:ext cx="8163785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2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EAC6-9581-C809-972D-E0C43F10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4889-F1BA-DE0F-ED8F-BEB28522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32204"/>
            <a:ext cx="10178322" cy="3593591"/>
          </a:xfrm>
        </p:spPr>
        <p:txBody>
          <a:bodyPr/>
          <a:lstStyle/>
          <a:p>
            <a:r>
              <a:rPr lang="en-US" sz="2400" dirty="0"/>
              <a:t>Add Sales Column (Price * Quantity)</a:t>
            </a:r>
          </a:p>
          <a:p>
            <a:r>
              <a:rPr lang="en-US" sz="2400" dirty="0"/>
              <a:t>Drop rows with missing values</a:t>
            </a:r>
          </a:p>
          <a:p>
            <a:r>
              <a:rPr lang="en-US" sz="2400" dirty="0"/>
              <a:t>Remove rows with Price as 0</a:t>
            </a:r>
          </a:p>
          <a:p>
            <a:r>
              <a:rPr lang="en-US" sz="2400" dirty="0"/>
              <a:t>Remove Rows that doesn’t represent a product</a:t>
            </a:r>
          </a:p>
          <a:p>
            <a:r>
              <a:rPr lang="en-US" sz="2400" dirty="0"/>
              <a:t>Remove outliers (10</a:t>
            </a:r>
            <a:r>
              <a:rPr lang="en-US" sz="2400" baseline="30000" dirty="0"/>
              <a:t>th</a:t>
            </a:r>
            <a:r>
              <a:rPr lang="en-US" sz="2400" dirty="0"/>
              <a:t>-90</a:t>
            </a:r>
            <a:r>
              <a:rPr lang="en-US" sz="2400" baseline="30000" dirty="0"/>
              <a:t>th</a:t>
            </a:r>
            <a:r>
              <a:rPr lang="en-US" sz="2400" dirty="0"/>
              <a:t> percentile)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13129-4E09-9576-7BA4-2191E554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67" y="4325937"/>
            <a:ext cx="10042423" cy="4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2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2DF2-86B1-F278-E990-6CC2262F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C1CB6-B45F-3FB9-2985-19FA62F0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28726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/>
              <a:t>RFM: Recency, Frequency, Monetary Value</a:t>
            </a:r>
          </a:p>
          <a:p>
            <a:r>
              <a:rPr lang="en-US" sz="2400" dirty="0"/>
              <a:t>K-means Clustering (K=4)</a:t>
            </a:r>
            <a:r>
              <a:rPr lang="en-US" sz="2200" dirty="0"/>
              <a:t>: good unsupervised model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8705FE45-5E0E-65FB-74B4-C9CE425E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25" y="2276475"/>
            <a:ext cx="3213100" cy="1790700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7A688132-6462-805E-0906-A7F028AC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72" y="2276475"/>
            <a:ext cx="61341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2DF2-86B1-F278-E990-6CC2262F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Segmentation</a:t>
            </a:r>
          </a:p>
        </p:txBody>
      </p:sp>
      <p:pic>
        <p:nvPicPr>
          <p:cNvPr id="9" name="Content Placeholder 8" descr="A diagram of a cluster&#10;&#10;Description automatically generated">
            <a:extLst>
              <a:ext uri="{FF2B5EF4-FFF2-40B4-BE49-F238E27FC236}">
                <a16:creationId xmlns:a16="http://schemas.microsoft.com/office/drawing/2014/main" id="{82A38B6B-CA97-6BB6-631D-A627EA71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735" y="1232627"/>
            <a:ext cx="8026303" cy="5242988"/>
          </a:xfrm>
        </p:spPr>
      </p:pic>
    </p:spTree>
    <p:extLst>
      <p:ext uri="{BB962C8B-B14F-4D97-AF65-F5344CB8AC3E}">
        <p14:creationId xmlns:p14="http://schemas.microsoft.com/office/powerpoint/2010/main" val="66069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8594-A1D0-5A4F-9BBA-B2377186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Life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A92A-A403-62E9-D6AF-2425F5E8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553" y="1389893"/>
            <a:ext cx="10178322" cy="3593591"/>
          </a:xfrm>
        </p:spPr>
        <p:txBody>
          <a:bodyPr/>
          <a:lstStyle/>
          <a:p>
            <a:r>
              <a:rPr lang="en-US" dirty="0"/>
              <a:t>Assign weights to RFM: 0.4 * recency + 0.3* frequency + 0.3* </a:t>
            </a:r>
            <a:r>
              <a:rPr lang="en-US" dirty="0" err="1"/>
              <a:t>monetary_value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F4944-60BC-F171-E653-BEB0B7A5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113674"/>
            <a:ext cx="6402388" cy="35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4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E93F-5B3B-CB9F-7745-F736A4EC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79B-0951-392A-833D-B3A0B3D52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9893"/>
            <a:ext cx="10178322" cy="3593591"/>
          </a:xfrm>
        </p:spPr>
        <p:txBody>
          <a:bodyPr/>
          <a:lstStyle/>
          <a:p>
            <a:r>
              <a:rPr lang="en-US" dirty="0"/>
              <a:t>Segment forecasting with </a:t>
            </a:r>
            <a:r>
              <a:rPr lang="en-US" dirty="0" err="1"/>
              <a:t>fbprophet</a:t>
            </a:r>
            <a:r>
              <a:rPr lang="en-US" dirty="0"/>
              <a:t> model</a:t>
            </a:r>
          </a:p>
          <a:p>
            <a:r>
              <a:rPr lang="en-US" dirty="0" err="1"/>
              <a:t>Fbprophet</a:t>
            </a:r>
            <a:r>
              <a:rPr lang="en-US" dirty="0"/>
              <a:t> is good with mean shift, seasonality and holiday trends</a:t>
            </a:r>
          </a:p>
          <a:p>
            <a:r>
              <a:rPr lang="en-US" dirty="0"/>
              <a:t>Measure error rate with MAE (100-400)</a:t>
            </a:r>
          </a:p>
          <a:p>
            <a:r>
              <a:rPr lang="en-US" dirty="0"/>
              <a:t>Forecast next quarter sales</a:t>
            </a:r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2B36E06-70FF-A770-682F-8AC52A25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662" y="2656665"/>
            <a:ext cx="6256338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008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43</TotalTime>
  <Words>168</Words>
  <Application>Microsoft Macintosh PowerPoint</Application>
  <PresentationFormat>Widescreen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Impact</vt:lpstr>
      <vt:lpstr>Badge</vt:lpstr>
      <vt:lpstr>UK Retail Analysis </vt:lpstr>
      <vt:lpstr>Overview</vt:lpstr>
      <vt:lpstr>EDA</vt:lpstr>
      <vt:lpstr>EDA</vt:lpstr>
      <vt:lpstr>Data Quality</vt:lpstr>
      <vt:lpstr>Customer Segmentation</vt:lpstr>
      <vt:lpstr>Customer Segmentation</vt:lpstr>
      <vt:lpstr>Customer Life value</vt:lpstr>
      <vt:lpstr>Forecasting</vt:lpstr>
      <vt:lpstr>Segment 0 (New Customer)</vt:lpstr>
      <vt:lpstr>Segment 1 (Target Customer)</vt:lpstr>
      <vt:lpstr>Segment 2 (Normal Customer)</vt:lpstr>
      <vt:lpstr>Segment 3 (Lost Customer)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 Retail Analysis </dc:title>
  <dc:creator>EE513</dc:creator>
  <cp:lastModifiedBy>EE513</cp:lastModifiedBy>
  <cp:revision>1</cp:revision>
  <dcterms:created xsi:type="dcterms:W3CDTF">2023-10-17T02:22:41Z</dcterms:created>
  <dcterms:modified xsi:type="dcterms:W3CDTF">2023-10-17T03:06:00Z</dcterms:modified>
</cp:coreProperties>
</file>